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 1" charset="1" panose="020B0503030501040103"/>
      <p:regular r:id="rId14"/>
    </p:embeddedFont>
    <p:embeddedFont>
      <p:font typeface="Canva Sans 1 Bold" charset="1" panose="020B0803030501040103"/>
      <p:regular r:id="rId15"/>
    </p:embeddedFont>
    <p:embeddedFont>
      <p:font typeface="Canva Sans 1 Italics" charset="1" panose="020B0503030501040103"/>
      <p:regular r:id="rId16"/>
    </p:embeddedFont>
    <p:embeddedFont>
      <p:font typeface="Canva Sans 1 Bold Italics" charset="1" panose="020B0803030501040103"/>
      <p:regular r:id="rId17"/>
    </p:embeddedFont>
    <p:embeddedFont>
      <p:font typeface="Canva Sans 2" charset="1" panose="020B0503030501040103"/>
      <p:regular r:id="rId18"/>
    </p:embeddedFont>
    <p:embeddedFont>
      <p:font typeface="Canva Sans 2 Bold" charset="1" panose="020B0803030501040103"/>
      <p:regular r:id="rId19"/>
    </p:embeddedFont>
    <p:embeddedFont>
      <p:font typeface="Canva Sans 2 Italics" charset="1" panose="020B0503030501040103"/>
      <p:regular r:id="rId20"/>
    </p:embeddedFont>
    <p:embeddedFont>
      <p:font typeface="Canva Sans 2 Bold Italics" charset="1" panose="020B0803030501040103"/>
      <p:regular r:id="rId21"/>
    </p:embeddedFont>
    <p:embeddedFont>
      <p:font typeface="Canva Sans 2 Medium" charset="1" panose="020B0603030501040103"/>
      <p:regular r:id="rId22"/>
    </p:embeddedFont>
    <p:embeddedFont>
      <p:font typeface="Canva Sans 2 Medium Italics" charset="1" panose="020B0603030501040103"/>
      <p:regular r:id="rId23"/>
    </p:embeddedFont>
    <p:embeddedFont>
      <p:font typeface="HK Grotesk" charset="1" panose="00000500000000000000"/>
      <p:regular r:id="rId24"/>
    </p:embeddedFont>
    <p:embeddedFont>
      <p:font typeface="HK Grotesk Bold" charset="1" panose="00000800000000000000"/>
      <p:regular r:id="rId25"/>
    </p:embeddedFont>
    <p:embeddedFont>
      <p:font typeface="HK Grotesk Italics" charset="1" panose="00000500000000000000"/>
      <p:regular r:id="rId26"/>
    </p:embeddedFont>
    <p:embeddedFont>
      <p:font typeface="HK Grotesk Bold Italics" charset="1" panose="00000800000000000000"/>
      <p:regular r:id="rId27"/>
    </p:embeddedFont>
    <p:embeddedFont>
      <p:font typeface="HK Grotesk Light" charset="1" panose="00000400000000000000"/>
      <p:regular r:id="rId28"/>
    </p:embeddedFont>
    <p:embeddedFont>
      <p:font typeface="HK Grotesk Light Italics" charset="1" panose="00000400000000000000"/>
      <p:regular r:id="rId29"/>
    </p:embeddedFont>
    <p:embeddedFont>
      <p:font typeface="HK Grotesk Medium" charset="1" panose="00000600000000000000"/>
      <p:regular r:id="rId30"/>
    </p:embeddedFont>
    <p:embeddedFont>
      <p:font typeface="HK Grotesk Medium Italics" charset="1" panose="00000600000000000000"/>
      <p:regular r:id="rId31"/>
    </p:embeddedFont>
    <p:embeddedFont>
      <p:font typeface="HK Grotesk Semi-Bold" charset="1" panose="00000700000000000000"/>
      <p:regular r:id="rId32"/>
    </p:embeddedFont>
    <p:embeddedFont>
      <p:font typeface="HK Grotesk Semi-Bold Italics" charset="1" panose="00000700000000000000"/>
      <p:regular r:id="rId33"/>
    </p:embeddedFont>
    <p:embeddedFont>
      <p:font typeface="Alegreya Sans" charset="1" panose="00000500000000000000"/>
      <p:regular r:id="rId34"/>
    </p:embeddedFont>
    <p:embeddedFont>
      <p:font typeface="Alegreya Sans Bold" charset="1" panose="00000800000000000000"/>
      <p:regular r:id="rId35"/>
    </p:embeddedFont>
    <p:embeddedFont>
      <p:font typeface="Alegreya Sans Italics" charset="1" panose="00000500000000000000"/>
      <p:regular r:id="rId36"/>
    </p:embeddedFont>
    <p:embeddedFont>
      <p:font typeface="Alegreya Sans Bold Italics" charset="1" panose="00000800000000000000"/>
      <p:regular r:id="rId37"/>
    </p:embeddedFont>
    <p:embeddedFont>
      <p:font typeface="Alegreya Sans Thin" charset="1" panose="00000300000000000000"/>
      <p:regular r:id="rId38"/>
    </p:embeddedFont>
    <p:embeddedFont>
      <p:font typeface="Alegreya Sans Thin Italics" charset="1" panose="00000300000000000000"/>
      <p:regular r:id="rId39"/>
    </p:embeddedFont>
    <p:embeddedFont>
      <p:font typeface="Alegreya Sans Light" charset="1" panose="00000400000000000000"/>
      <p:regular r:id="rId40"/>
    </p:embeddedFont>
    <p:embeddedFont>
      <p:font typeface="Alegreya Sans Light Italics" charset="1" panose="00000400000000000000"/>
      <p:regular r:id="rId41"/>
    </p:embeddedFont>
    <p:embeddedFont>
      <p:font typeface="Alegreya Sans Medium" charset="1" panose="00000600000000000000"/>
      <p:regular r:id="rId42"/>
    </p:embeddedFont>
    <p:embeddedFont>
      <p:font typeface="Alegreya Sans Medium Italics" charset="1" panose="00000600000000000000"/>
      <p:regular r:id="rId43"/>
    </p:embeddedFont>
    <p:embeddedFont>
      <p:font typeface="Alegreya Sans Ultra-Bold" charset="1" panose="00000900000000000000"/>
      <p:regular r:id="rId44"/>
    </p:embeddedFont>
    <p:embeddedFont>
      <p:font typeface="Alegreya Sans Ultra-Bold Italics" charset="1" panose="00000900000000000000"/>
      <p:regular r:id="rId45"/>
    </p:embeddedFont>
    <p:embeddedFont>
      <p:font typeface="Alegreya Sans Heavy" charset="1" panose="00000A00000000000000"/>
      <p:regular r:id="rId46"/>
    </p:embeddedFont>
    <p:embeddedFont>
      <p:font typeface="Alegreya Sans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66" Target="slides/slide19.xml" Type="http://schemas.openxmlformats.org/officeDocument/2006/relationships/slide"/><Relationship Id="rId67" Target="slides/slide20.xml" Type="http://schemas.openxmlformats.org/officeDocument/2006/relationships/slide"/><Relationship Id="rId68" Target="slides/slide2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827068" y="-173932"/>
            <a:ext cx="10460932" cy="10460932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8105" y="2413495"/>
            <a:ext cx="7338963" cy="182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9"/>
              </a:lnSpc>
            </a:pPr>
            <a:r>
              <a:rPr lang="en-US" sz="9585">
                <a:solidFill>
                  <a:srgbClr val="2E266D"/>
                </a:solidFill>
                <a:latin typeface="Alegreya Sans Bold"/>
              </a:rPr>
              <a:t>Econometrics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4146" y="3792991"/>
            <a:ext cx="6714817" cy="418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916"/>
              </a:lnSpc>
            </a:pPr>
            <a:r>
              <a:rPr lang="en-US" sz="11368">
                <a:solidFill>
                  <a:srgbClr val="FFA500"/>
                </a:solidFill>
                <a:latin typeface="Alegreya Sans Bold"/>
              </a:rPr>
              <a:t>Stock Price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43050" y="-1543050"/>
            <a:ext cx="3852430" cy="38524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91609" y="8458200"/>
            <a:ext cx="3657600" cy="3657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792" y="447358"/>
            <a:ext cx="16694416" cy="9392284"/>
          </a:xfrm>
          <a:custGeom>
            <a:avLst/>
            <a:gdLst/>
            <a:ahLst/>
            <a:cxnLst/>
            <a:rect r="r" b="b" t="t" l="l"/>
            <a:pathLst>
              <a:path h="9392284" w="16694416">
                <a:moveTo>
                  <a:pt x="0" y="0"/>
                </a:moveTo>
                <a:lnTo>
                  <a:pt x="16694416" y="0"/>
                </a:lnTo>
                <a:lnTo>
                  <a:pt x="16694416" y="9392284"/>
                </a:lnTo>
                <a:lnTo>
                  <a:pt x="0" y="939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56340"/>
            <a:ext cx="7013752" cy="10678009"/>
            <a:chOff x="0" y="0"/>
            <a:chExt cx="1847243" cy="28123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7243" cy="2812315"/>
            </a:xfrm>
            <a:custGeom>
              <a:avLst/>
              <a:gdLst/>
              <a:ahLst/>
              <a:cxnLst/>
              <a:rect r="r" b="b" t="t" l="l"/>
              <a:pathLst>
                <a:path h="2812315" w="1847243">
                  <a:moveTo>
                    <a:pt x="0" y="0"/>
                  </a:moveTo>
                  <a:lnTo>
                    <a:pt x="1847243" y="0"/>
                  </a:lnTo>
                  <a:lnTo>
                    <a:pt x="1847243" y="2812315"/>
                  </a:lnTo>
                  <a:lnTo>
                    <a:pt x="0" y="281231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7243" cy="2850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4154925" y="1486874"/>
            <a:ext cx="10367251" cy="7257076"/>
            <a:chOff x="0" y="0"/>
            <a:chExt cx="6350000" cy="4445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644913" y="1946456"/>
            <a:ext cx="10340232" cy="1685118"/>
          </a:xfrm>
          <a:custGeom>
            <a:avLst/>
            <a:gdLst/>
            <a:ahLst/>
            <a:cxnLst/>
            <a:rect r="r" b="b" t="t" l="l"/>
            <a:pathLst>
              <a:path h="1685118" w="10340232">
                <a:moveTo>
                  <a:pt x="0" y="0"/>
                </a:moveTo>
                <a:lnTo>
                  <a:pt x="10340232" y="0"/>
                </a:lnTo>
                <a:lnTo>
                  <a:pt x="10340232" y="1685118"/>
                </a:lnTo>
                <a:lnTo>
                  <a:pt x="0" y="1685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6" t="0" r="-565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4913" y="3869699"/>
            <a:ext cx="9763288" cy="5110927"/>
          </a:xfrm>
          <a:custGeom>
            <a:avLst/>
            <a:gdLst/>
            <a:ahLst/>
            <a:cxnLst/>
            <a:rect r="r" b="b" t="t" l="l"/>
            <a:pathLst>
              <a:path h="5110927" w="9763288">
                <a:moveTo>
                  <a:pt x="0" y="0"/>
                </a:moveTo>
                <a:lnTo>
                  <a:pt x="9763288" y="0"/>
                </a:lnTo>
                <a:lnTo>
                  <a:pt x="9763288" y="5110926"/>
                </a:lnTo>
                <a:lnTo>
                  <a:pt x="0" y="511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6" r="0" b="-90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02450" y="-89297"/>
            <a:ext cx="8599342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Classification Models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2450" y="1166098"/>
            <a:ext cx="6898779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Creating the target variable for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56340"/>
            <a:ext cx="7013752" cy="10678009"/>
            <a:chOff x="0" y="0"/>
            <a:chExt cx="1847243" cy="28123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7243" cy="2812315"/>
            </a:xfrm>
            <a:custGeom>
              <a:avLst/>
              <a:gdLst/>
              <a:ahLst/>
              <a:cxnLst/>
              <a:rect r="r" b="b" t="t" l="l"/>
              <a:pathLst>
                <a:path h="2812315" w="1847243">
                  <a:moveTo>
                    <a:pt x="0" y="0"/>
                  </a:moveTo>
                  <a:lnTo>
                    <a:pt x="1847243" y="0"/>
                  </a:lnTo>
                  <a:lnTo>
                    <a:pt x="1847243" y="2812315"/>
                  </a:lnTo>
                  <a:lnTo>
                    <a:pt x="0" y="281231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7243" cy="2850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4154925" y="1486874"/>
            <a:ext cx="10367251" cy="7257076"/>
            <a:chOff x="0" y="0"/>
            <a:chExt cx="6350000" cy="4445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640871" y="1750838"/>
            <a:ext cx="9250054" cy="3763452"/>
          </a:xfrm>
          <a:custGeom>
            <a:avLst/>
            <a:gdLst/>
            <a:ahLst/>
            <a:cxnLst/>
            <a:rect r="r" b="b" t="t" l="l"/>
            <a:pathLst>
              <a:path h="3763452" w="9250054">
                <a:moveTo>
                  <a:pt x="0" y="0"/>
                </a:moveTo>
                <a:lnTo>
                  <a:pt x="9250054" y="0"/>
                </a:lnTo>
                <a:lnTo>
                  <a:pt x="9250054" y="3763452"/>
                </a:lnTo>
                <a:lnTo>
                  <a:pt x="0" y="3763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7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10071" y="6590863"/>
            <a:ext cx="7991721" cy="3415053"/>
          </a:xfrm>
          <a:custGeom>
            <a:avLst/>
            <a:gdLst/>
            <a:ahLst/>
            <a:cxnLst/>
            <a:rect r="r" b="b" t="t" l="l"/>
            <a:pathLst>
              <a:path h="3415053" w="7991721">
                <a:moveTo>
                  <a:pt x="0" y="0"/>
                </a:moveTo>
                <a:lnTo>
                  <a:pt x="7991721" y="0"/>
                </a:lnTo>
                <a:lnTo>
                  <a:pt x="7991721" y="3415053"/>
                </a:lnTo>
                <a:lnTo>
                  <a:pt x="0" y="341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1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02450" y="-89297"/>
            <a:ext cx="8599342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Classification Models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2450" y="1166098"/>
            <a:ext cx="413206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Random Forest Classifier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2450" y="5509458"/>
            <a:ext cx="7291402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Optimization of the classification model after using data mining techniques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01900" cy="7715250"/>
            <a:chOff x="0" y="0"/>
            <a:chExt cx="1501735" cy="20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1735" cy="2032000"/>
            </a:xfrm>
            <a:custGeom>
              <a:avLst/>
              <a:gdLst/>
              <a:ahLst/>
              <a:cxnLst/>
              <a:rect r="r" b="b" t="t" l="l"/>
              <a:pathLst>
                <a:path h="2032000" w="1501735">
                  <a:moveTo>
                    <a:pt x="0" y="0"/>
                  </a:moveTo>
                  <a:lnTo>
                    <a:pt x="1501735" y="0"/>
                  </a:lnTo>
                  <a:lnTo>
                    <a:pt x="1501735" y="2032000"/>
                  </a:lnTo>
                  <a:lnTo>
                    <a:pt x="0" y="2032000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1735" cy="207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8400" y="5167998"/>
            <a:ext cx="5143500" cy="51435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442100" y="5557024"/>
            <a:ext cx="6572250" cy="4729976"/>
            <a:chOff x="0" y="0"/>
            <a:chExt cx="1730963" cy="1245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963" cy="1245755"/>
            </a:xfrm>
            <a:custGeom>
              <a:avLst/>
              <a:gdLst/>
              <a:ahLst/>
              <a:cxnLst/>
              <a:rect r="r" b="b" t="t" l="l"/>
              <a:pathLst>
                <a:path h="1245755" w="1730963">
                  <a:moveTo>
                    <a:pt x="0" y="0"/>
                  </a:moveTo>
                  <a:lnTo>
                    <a:pt x="1730963" y="0"/>
                  </a:lnTo>
                  <a:lnTo>
                    <a:pt x="1730963" y="1245755"/>
                  </a:lnTo>
                  <a:lnTo>
                    <a:pt x="0" y="124575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963" cy="128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869603" y="1995685"/>
            <a:ext cx="8170807" cy="5719565"/>
            <a:chOff x="0" y="0"/>
            <a:chExt cx="6350000" cy="4445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194551" y="2712080"/>
            <a:ext cx="11790594" cy="5585094"/>
          </a:xfrm>
          <a:custGeom>
            <a:avLst/>
            <a:gdLst/>
            <a:ahLst/>
            <a:cxnLst/>
            <a:rect r="r" b="b" t="t" l="l"/>
            <a:pathLst>
              <a:path h="5585094" w="11790594">
                <a:moveTo>
                  <a:pt x="0" y="0"/>
                </a:moveTo>
                <a:lnTo>
                  <a:pt x="11790594" y="0"/>
                </a:lnTo>
                <a:lnTo>
                  <a:pt x="11790594" y="5585094"/>
                </a:lnTo>
                <a:lnTo>
                  <a:pt x="0" y="5585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74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23854" y="1669295"/>
            <a:ext cx="932408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The columns added in the model to improve its precision score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01900" cy="7715250"/>
            <a:chOff x="0" y="0"/>
            <a:chExt cx="1501735" cy="20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1735" cy="2032000"/>
            </a:xfrm>
            <a:custGeom>
              <a:avLst/>
              <a:gdLst/>
              <a:ahLst/>
              <a:cxnLst/>
              <a:rect r="r" b="b" t="t" l="l"/>
              <a:pathLst>
                <a:path h="2032000" w="1501735">
                  <a:moveTo>
                    <a:pt x="0" y="0"/>
                  </a:moveTo>
                  <a:lnTo>
                    <a:pt x="1501735" y="0"/>
                  </a:lnTo>
                  <a:lnTo>
                    <a:pt x="1501735" y="2032000"/>
                  </a:lnTo>
                  <a:lnTo>
                    <a:pt x="0" y="2032000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1735" cy="207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8400" y="5167998"/>
            <a:ext cx="5143500" cy="51435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442100" y="5557024"/>
            <a:ext cx="6572250" cy="4729976"/>
            <a:chOff x="0" y="0"/>
            <a:chExt cx="1730963" cy="1245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963" cy="1245755"/>
            </a:xfrm>
            <a:custGeom>
              <a:avLst/>
              <a:gdLst/>
              <a:ahLst/>
              <a:cxnLst/>
              <a:rect r="r" b="b" t="t" l="l"/>
              <a:pathLst>
                <a:path h="1245755" w="1730963">
                  <a:moveTo>
                    <a:pt x="0" y="0"/>
                  </a:moveTo>
                  <a:lnTo>
                    <a:pt x="1730963" y="0"/>
                  </a:lnTo>
                  <a:lnTo>
                    <a:pt x="1730963" y="1245755"/>
                  </a:lnTo>
                  <a:lnTo>
                    <a:pt x="0" y="124575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963" cy="128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869603" y="1995685"/>
            <a:ext cx="8170807" cy="5719565"/>
            <a:chOff x="0" y="0"/>
            <a:chExt cx="6350000" cy="4445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44000" y="2166466"/>
            <a:ext cx="4525328" cy="6781114"/>
          </a:xfrm>
          <a:custGeom>
            <a:avLst/>
            <a:gdLst/>
            <a:ahLst/>
            <a:cxnLst/>
            <a:rect r="r" b="b" t="t" l="l"/>
            <a:pathLst>
              <a:path h="6781114" w="4525328">
                <a:moveTo>
                  <a:pt x="0" y="0"/>
                </a:moveTo>
                <a:lnTo>
                  <a:pt x="4525328" y="0"/>
                </a:lnTo>
                <a:lnTo>
                  <a:pt x="4525328" y="6781115"/>
                </a:lnTo>
                <a:lnTo>
                  <a:pt x="0" y="67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53459" y="454660"/>
            <a:ext cx="7431435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Predictions whether the stock will go up or down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The class labels for down is 0 and for up is 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3708" y="92583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9342" y="1831727"/>
            <a:ext cx="11623479" cy="2018021"/>
          </a:xfrm>
          <a:custGeom>
            <a:avLst/>
            <a:gdLst/>
            <a:ahLst/>
            <a:cxnLst/>
            <a:rect r="r" b="b" t="t" l="l"/>
            <a:pathLst>
              <a:path h="2018021" w="11623479">
                <a:moveTo>
                  <a:pt x="0" y="0"/>
                </a:moveTo>
                <a:lnTo>
                  <a:pt x="11623479" y="0"/>
                </a:lnTo>
                <a:lnTo>
                  <a:pt x="11623479" y="2018021"/>
                </a:lnTo>
                <a:lnTo>
                  <a:pt x="0" y="201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" r="0" b="-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9342" y="4392938"/>
            <a:ext cx="12091502" cy="5894062"/>
          </a:xfrm>
          <a:custGeom>
            <a:avLst/>
            <a:gdLst/>
            <a:ahLst/>
            <a:cxnLst/>
            <a:rect r="r" b="b" t="t" l="l"/>
            <a:pathLst>
              <a:path h="5894062" w="12091502">
                <a:moveTo>
                  <a:pt x="0" y="0"/>
                </a:moveTo>
                <a:lnTo>
                  <a:pt x="12091502" y="0"/>
                </a:lnTo>
                <a:lnTo>
                  <a:pt x="12091502" y="5894062"/>
                </a:lnTo>
                <a:lnTo>
                  <a:pt x="0" y="589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1" t="-268" r="0" b="-1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342" y="2292"/>
            <a:ext cx="8599342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Time Series Model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342" y="1257687"/>
            <a:ext cx="7319779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Checking stationarity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9342" y="3854457"/>
            <a:ext cx="82258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Time series components of the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7324" y="4916174"/>
            <a:ext cx="435520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We can see the presence of a clear seasonal pattern and a fluctuating trend from the decomposition of the closing price time series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37324" y="1765052"/>
            <a:ext cx="4355209" cy="238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To make the series stationary we can apply a layer of differencing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210" y="1209674"/>
            <a:ext cx="14005659" cy="7412779"/>
          </a:xfrm>
          <a:custGeom>
            <a:avLst/>
            <a:gdLst/>
            <a:ahLst/>
            <a:cxnLst/>
            <a:rect r="r" b="b" t="t" l="l"/>
            <a:pathLst>
              <a:path h="7412779" w="14005659">
                <a:moveTo>
                  <a:pt x="0" y="0"/>
                </a:moveTo>
                <a:lnTo>
                  <a:pt x="14005659" y="0"/>
                </a:lnTo>
                <a:lnTo>
                  <a:pt x="14005659" y="7412778"/>
                </a:lnTo>
                <a:lnTo>
                  <a:pt x="0" y="741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2088"/>
            <a:ext cx="16866989" cy="9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2E266D"/>
                </a:solidFill>
                <a:latin typeface="Canva Sans 2 Bold"/>
              </a:rPr>
              <a:t>Autocorrelation and Partial Autocorrelation plots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94781" y="2492268"/>
            <a:ext cx="340062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E266D"/>
                </a:solidFill>
                <a:latin typeface="Canva Sans 2"/>
              </a:rPr>
              <a:t>By inferring the plots, we can judge the value of auto-regression (p) to be 1 and moving average (q) to be 1 as well.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693" y="1446800"/>
            <a:ext cx="13077078" cy="7393401"/>
          </a:xfrm>
          <a:custGeom>
            <a:avLst/>
            <a:gdLst/>
            <a:ahLst/>
            <a:cxnLst/>
            <a:rect r="r" b="b" t="t" l="l"/>
            <a:pathLst>
              <a:path h="7393401" w="13077078">
                <a:moveTo>
                  <a:pt x="0" y="0"/>
                </a:moveTo>
                <a:lnTo>
                  <a:pt x="13077078" y="0"/>
                </a:lnTo>
                <a:lnTo>
                  <a:pt x="13077078" y="7393400"/>
                </a:lnTo>
                <a:lnTo>
                  <a:pt x="0" y="739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2088"/>
            <a:ext cx="15877172" cy="9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2E266D"/>
                </a:solidFill>
                <a:latin typeface="Canva Sans 2 Bold"/>
              </a:rPr>
              <a:t>Summary report of the ARIMA(1, 0, 1)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76858" y="1380125"/>
            <a:ext cx="34006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E266D"/>
                </a:solidFill>
                <a:latin typeface="Canva Sans 2"/>
              </a:rPr>
              <a:t>By inferring the summary results we can see that all components (constant, ar.L1, ma.L1, sigma2) are significant in our model hence they should be kept.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755" y="1165742"/>
            <a:ext cx="13300842" cy="9121258"/>
          </a:xfrm>
          <a:custGeom>
            <a:avLst/>
            <a:gdLst/>
            <a:ahLst/>
            <a:cxnLst/>
            <a:rect r="r" b="b" t="t" l="l"/>
            <a:pathLst>
              <a:path h="9121258" w="13300842">
                <a:moveTo>
                  <a:pt x="0" y="0"/>
                </a:moveTo>
                <a:lnTo>
                  <a:pt x="13300842" y="0"/>
                </a:lnTo>
                <a:lnTo>
                  <a:pt x="13300842" y="9121258"/>
                </a:lnTo>
                <a:lnTo>
                  <a:pt x="0" y="912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2088"/>
            <a:ext cx="15877172" cy="9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2E266D"/>
                </a:solidFill>
                <a:latin typeface="Canva Sans 2 Bold"/>
              </a:rPr>
              <a:t>Diagnostic plots of the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76858" y="1380125"/>
            <a:ext cx="340062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E266D"/>
                </a:solidFill>
                <a:latin typeface="Canva Sans 2"/>
              </a:rPr>
              <a:t>We can check the normality of the data using the plot diagnostics.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010" y="656388"/>
            <a:ext cx="16887980" cy="8974225"/>
          </a:xfrm>
          <a:custGeom>
            <a:avLst/>
            <a:gdLst/>
            <a:ahLst/>
            <a:cxnLst/>
            <a:rect r="r" b="b" t="t" l="l"/>
            <a:pathLst>
              <a:path h="8974225" w="16887980">
                <a:moveTo>
                  <a:pt x="0" y="0"/>
                </a:moveTo>
                <a:lnTo>
                  <a:pt x="16887980" y="0"/>
                </a:lnTo>
                <a:lnTo>
                  <a:pt x="16887980" y="8974224"/>
                </a:lnTo>
                <a:lnTo>
                  <a:pt x="0" y="897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739" y="-1327691"/>
            <a:ext cx="16050523" cy="4712782"/>
            <a:chOff x="0" y="0"/>
            <a:chExt cx="4227298" cy="1241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7298" cy="1241226"/>
            </a:xfrm>
            <a:custGeom>
              <a:avLst/>
              <a:gdLst/>
              <a:ahLst/>
              <a:cxnLst/>
              <a:rect r="r" b="b" t="t" l="l"/>
              <a:pathLst>
                <a:path h="1241226" w="4227298">
                  <a:moveTo>
                    <a:pt x="24600" y="0"/>
                  </a:moveTo>
                  <a:lnTo>
                    <a:pt x="4202699" y="0"/>
                  </a:lnTo>
                  <a:cubicBezTo>
                    <a:pt x="4209223" y="0"/>
                    <a:pt x="4215480" y="2592"/>
                    <a:pt x="4220093" y="7205"/>
                  </a:cubicBezTo>
                  <a:cubicBezTo>
                    <a:pt x="4224706" y="11818"/>
                    <a:pt x="4227298" y="18075"/>
                    <a:pt x="4227298" y="24600"/>
                  </a:cubicBezTo>
                  <a:lnTo>
                    <a:pt x="4227298" y="1216627"/>
                  </a:lnTo>
                  <a:cubicBezTo>
                    <a:pt x="4227298" y="1223151"/>
                    <a:pt x="4224706" y="1229408"/>
                    <a:pt x="4220093" y="1234021"/>
                  </a:cubicBezTo>
                  <a:cubicBezTo>
                    <a:pt x="4215480" y="1238635"/>
                    <a:pt x="4209223" y="1241226"/>
                    <a:pt x="4202699" y="1241226"/>
                  </a:cubicBezTo>
                  <a:lnTo>
                    <a:pt x="24600" y="1241226"/>
                  </a:lnTo>
                  <a:cubicBezTo>
                    <a:pt x="18075" y="1241226"/>
                    <a:pt x="11818" y="1238635"/>
                    <a:pt x="7205" y="1234021"/>
                  </a:cubicBezTo>
                  <a:cubicBezTo>
                    <a:pt x="2592" y="1229408"/>
                    <a:pt x="0" y="1223151"/>
                    <a:pt x="0" y="1216627"/>
                  </a:cubicBezTo>
                  <a:lnTo>
                    <a:pt x="0" y="24600"/>
                  </a:lnTo>
                  <a:cubicBezTo>
                    <a:pt x="0" y="18075"/>
                    <a:pt x="2592" y="11818"/>
                    <a:pt x="7205" y="7205"/>
                  </a:cubicBezTo>
                  <a:cubicBezTo>
                    <a:pt x="11818" y="2592"/>
                    <a:pt x="18075" y="0"/>
                    <a:pt x="246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27298" cy="1317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028700" y="6491020"/>
            <a:ext cx="16050523" cy="0"/>
          </a:xfrm>
          <a:prstGeom prst="line">
            <a:avLst/>
          </a:prstGeom>
          <a:ln cap="flat" w="19050">
            <a:solidFill>
              <a:srgbClr val="2E26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38712" y="4477535"/>
            <a:ext cx="1222910" cy="12229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8712" y="7300645"/>
            <a:ext cx="1222910" cy="12229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77452" y="4477535"/>
            <a:ext cx="1222910" cy="12229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77452" y="7300645"/>
            <a:ext cx="1222910" cy="12229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15187" y="4477535"/>
            <a:ext cx="1222910" cy="122291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15187" y="7300645"/>
            <a:ext cx="1222910" cy="12229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818682" y="676275"/>
            <a:ext cx="10650636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Alegreya Sans Bold"/>
              </a:rPr>
              <a:t>Table of Contents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20609" y="4727257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8739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8739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67944" y="4727257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Data Set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66963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66963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20902" y="4727257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Regression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1346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1346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20609" y="7495857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Classification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86994" y="7443520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Time Series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739952" y="7443520"/>
            <a:ext cx="358763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90485"/>
            <a:ext cx="18288000" cy="4871803"/>
          </a:xfrm>
          <a:custGeom>
            <a:avLst/>
            <a:gdLst/>
            <a:ahLst/>
            <a:cxnLst/>
            <a:rect r="r" b="b" t="t" l="l"/>
            <a:pathLst>
              <a:path h="4871803" w="18288000">
                <a:moveTo>
                  <a:pt x="0" y="0"/>
                </a:moveTo>
                <a:lnTo>
                  <a:pt x="18288000" y="0"/>
                </a:lnTo>
                <a:lnTo>
                  <a:pt x="18288000" y="4871804"/>
                </a:lnTo>
                <a:lnTo>
                  <a:pt x="0" y="487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297" y="8273720"/>
            <a:ext cx="10022692" cy="643049"/>
          </a:xfrm>
          <a:custGeom>
            <a:avLst/>
            <a:gdLst/>
            <a:ahLst/>
            <a:cxnLst/>
            <a:rect r="r" b="b" t="t" l="l"/>
            <a:pathLst>
              <a:path h="643049" w="10022692">
                <a:moveTo>
                  <a:pt x="0" y="0"/>
                </a:moveTo>
                <a:lnTo>
                  <a:pt x="10022692" y="0"/>
                </a:lnTo>
                <a:lnTo>
                  <a:pt x="10022692" y="643049"/>
                </a:lnTo>
                <a:lnTo>
                  <a:pt x="0" y="643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297" y="9258300"/>
            <a:ext cx="10107343" cy="578174"/>
          </a:xfrm>
          <a:custGeom>
            <a:avLst/>
            <a:gdLst/>
            <a:ahLst/>
            <a:cxnLst/>
            <a:rect r="r" b="b" t="t" l="l"/>
            <a:pathLst>
              <a:path h="578174" w="10107343">
                <a:moveTo>
                  <a:pt x="0" y="0"/>
                </a:moveTo>
                <a:lnTo>
                  <a:pt x="10107343" y="0"/>
                </a:lnTo>
                <a:lnTo>
                  <a:pt x="10107343" y="578174"/>
                </a:lnTo>
                <a:lnTo>
                  <a:pt x="0" y="578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26884" y="6443100"/>
            <a:ext cx="6606939" cy="3843900"/>
          </a:xfrm>
          <a:custGeom>
            <a:avLst/>
            <a:gdLst/>
            <a:ahLst/>
            <a:cxnLst/>
            <a:rect r="r" b="b" t="t" l="l"/>
            <a:pathLst>
              <a:path h="3843900" w="6606939">
                <a:moveTo>
                  <a:pt x="0" y="0"/>
                </a:moveTo>
                <a:lnTo>
                  <a:pt x="6606939" y="0"/>
                </a:lnTo>
                <a:lnTo>
                  <a:pt x="6606939" y="3843900"/>
                </a:lnTo>
                <a:lnTo>
                  <a:pt x="0" y="3843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2088"/>
            <a:ext cx="15877172" cy="9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2E266D"/>
                </a:solidFill>
                <a:latin typeface="Canva Sans 2 Bold"/>
              </a:rPr>
              <a:t>Future forecast of a week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538514"/>
            <a:ext cx="1054464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E266D"/>
                </a:solidFill>
                <a:latin typeface="Canva Sans 2 Bold"/>
              </a:rPr>
              <a:t>Our model performance by MSE and RMSE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890051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7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00310" y="1028700"/>
            <a:ext cx="15687381" cy="8229600"/>
            <a:chOff x="0" y="0"/>
            <a:chExt cx="6350000" cy="333121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140970" y="0"/>
                  </a:moveTo>
                  <a:lnTo>
                    <a:pt x="6209030" y="0"/>
                  </a:lnTo>
                  <a:cubicBezTo>
                    <a:pt x="6286500" y="0"/>
                    <a:pt x="6350000" y="62230"/>
                    <a:pt x="6350000" y="138430"/>
                  </a:cubicBezTo>
                  <a:lnTo>
                    <a:pt x="6350000" y="3192780"/>
                  </a:lnTo>
                  <a:cubicBezTo>
                    <a:pt x="6350000" y="3268980"/>
                    <a:pt x="6286500" y="3331210"/>
                    <a:pt x="6209030" y="3331210"/>
                  </a:cubicBezTo>
                  <a:lnTo>
                    <a:pt x="140970" y="3331210"/>
                  </a:lnTo>
                  <a:cubicBezTo>
                    <a:pt x="63500" y="3331210"/>
                    <a:pt x="0" y="3268980"/>
                    <a:pt x="0" y="3192780"/>
                  </a:cubicBezTo>
                  <a:lnTo>
                    <a:pt x="0" y="138430"/>
                  </a:lnTo>
                  <a:cubicBezTo>
                    <a:pt x="0" y="62230"/>
                    <a:pt x="63500" y="0"/>
                    <a:pt x="1409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00" r="0" b="-1350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00310" y="1028700"/>
            <a:ext cx="15687381" cy="8229600"/>
            <a:chOff x="0" y="0"/>
            <a:chExt cx="635000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solidFill>
              <a:srgbClr val="2B4743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2031623" y="4886325"/>
            <a:ext cx="8331011" cy="224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33"/>
              </a:lnSpc>
            </a:pPr>
            <a:r>
              <a:rPr lang="en-US" sz="13023">
                <a:solidFill>
                  <a:srgbClr val="FFD3DB"/>
                </a:solidFill>
                <a:latin typeface="Glacial Indifference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3350" y="7203527"/>
            <a:ext cx="8331011" cy="8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0"/>
              </a:lnSpc>
            </a:pPr>
            <a:r>
              <a:rPr lang="en-US" sz="4778">
                <a:solidFill>
                  <a:srgbClr val="FFD3DB"/>
                </a:solidFill>
                <a:latin typeface="HK Grotesk"/>
              </a:rPr>
              <a:t>ANY QUESTIONS 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9700" y="0"/>
            <a:ext cx="9258300" cy="92583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658850" y="0"/>
            <a:ext cx="4629150" cy="4629150"/>
          </a:xfrm>
          <a:custGeom>
            <a:avLst/>
            <a:gdLst/>
            <a:ahLst/>
            <a:cxnLst/>
            <a:rect r="r" b="b" t="t" l="l"/>
            <a:pathLst>
              <a:path h="4629150" w="4629150">
                <a:moveTo>
                  <a:pt x="0" y="0"/>
                </a:moveTo>
                <a:lnTo>
                  <a:pt x="4629150" y="0"/>
                </a:lnTo>
                <a:lnTo>
                  <a:pt x="4629150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58834" y="929149"/>
            <a:ext cx="7400031" cy="740000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901617" y="5941748"/>
            <a:ext cx="1234783" cy="1242609"/>
          </a:xfrm>
          <a:custGeom>
            <a:avLst/>
            <a:gdLst/>
            <a:ahLst/>
            <a:cxnLst/>
            <a:rect r="r" b="b" t="t" l="l"/>
            <a:pathLst>
              <a:path h="1242609" w="1234783">
                <a:moveTo>
                  <a:pt x="1234782" y="0"/>
                </a:moveTo>
                <a:lnTo>
                  <a:pt x="0" y="0"/>
                </a:lnTo>
                <a:lnTo>
                  <a:pt x="0" y="1242609"/>
                </a:lnTo>
                <a:lnTo>
                  <a:pt x="1234782" y="1242609"/>
                </a:lnTo>
                <a:lnTo>
                  <a:pt x="12347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126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389" y="1145947"/>
            <a:ext cx="555486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What 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407005"/>
            <a:ext cx="7319779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414248"/>
                </a:solidFill>
                <a:latin typeface="Alegreya Sans"/>
              </a:rPr>
              <a:t>The term stock price refers to the current price that a share of stock is trading for on the market.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3232" y="6834563"/>
            <a:ext cx="5965247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414248"/>
                </a:solidFill>
                <a:latin typeface="Alegreya Sans"/>
              </a:rPr>
              <a:t>It is determined by the supply and demand for that particular stock in the stock market. Stock prices can fluctuate throughout the trading day as investors buy and sell shares.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389" y="2054551"/>
            <a:ext cx="7530699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A500"/>
                </a:solidFill>
                <a:latin typeface="Alegreya Sans Bold"/>
              </a:rPr>
              <a:t>Stock Price 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3232" y="5921433"/>
            <a:ext cx="5554860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Stock Price 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0720" y="5921433"/>
            <a:ext cx="743173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6502" y="-1327691"/>
            <a:ext cx="18295802" cy="4712782"/>
            <a:chOff x="0" y="0"/>
            <a:chExt cx="4818647" cy="1241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647" cy="1241226"/>
            </a:xfrm>
            <a:custGeom>
              <a:avLst/>
              <a:gdLst/>
              <a:ahLst/>
              <a:cxnLst/>
              <a:rect r="r" b="b" t="t" l="l"/>
              <a:pathLst>
                <a:path h="1241226" w="4818647">
                  <a:moveTo>
                    <a:pt x="21581" y="0"/>
                  </a:moveTo>
                  <a:lnTo>
                    <a:pt x="4797066" y="0"/>
                  </a:lnTo>
                  <a:cubicBezTo>
                    <a:pt x="4802790" y="0"/>
                    <a:pt x="4808279" y="2274"/>
                    <a:pt x="4812326" y="6321"/>
                  </a:cubicBezTo>
                  <a:cubicBezTo>
                    <a:pt x="4816374" y="10368"/>
                    <a:pt x="4818647" y="15857"/>
                    <a:pt x="4818647" y="21581"/>
                  </a:cubicBezTo>
                  <a:lnTo>
                    <a:pt x="4818647" y="1219646"/>
                  </a:lnTo>
                  <a:cubicBezTo>
                    <a:pt x="4818647" y="1225369"/>
                    <a:pt x="4816374" y="1230858"/>
                    <a:pt x="4812326" y="1234906"/>
                  </a:cubicBezTo>
                  <a:cubicBezTo>
                    <a:pt x="4808279" y="1238953"/>
                    <a:pt x="4802790" y="1241226"/>
                    <a:pt x="4797066" y="1241226"/>
                  </a:cubicBezTo>
                  <a:lnTo>
                    <a:pt x="21581" y="1241226"/>
                  </a:lnTo>
                  <a:cubicBezTo>
                    <a:pt x="15857" y="1241226"/>
                    <a:pt x="10368" y="1238953"/>
                    <a:pt x="6321" y="1234906"/>
                  </a:cubicBezTo>
                  <a:cubicBezTo>
                    <a:pt x="2274" y="1230858"/>
                    <a:pt x="0" y="1225369"/>
                    <a:pt x="0" y="1219646"/>
                  </a:cubicBezTo>
                  <a:lnTo>
                    <a:pt x="0" y="21581"/>
                  </a:lnTo>
                  <a:cubicBezTo>
                    <a:pt x="0" y="15857"/>
                    <a:pt x="2274" y="10368"/>
                    <a:pt x="6321" y="6321"/>
                  </a:cubicBezTo>
                  <a:cubicBezTo>
                    <a:pt x="10368" y="2274"/>
                    <a:pt x="15857" y="0"/>
                    <a:pt x="21581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8647" cy="127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75519" y="-15430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6356" y="3702014"/>
            <a:ext cx="17935289" cy="5983516"/>
          </a:xfrm>
          <a:custGeom>
            <a:avLst/>
            <a:gdLst/>
            <a:ahLst/>
            <a:cxnLst/>
            <a:rect r="r" b="b" t="t" l="l"/>
            <a:pathLst>
              <a:path h="5983516" w="17935289">
                <a:moveTo>
                  <a:pt x="0" y="0"/>
                </a:moveTo>
                <a:lnTo>
                  <a:pt x="17935288" y="0"/>
                </a:lnTo>
                <a:lnTo>
                  <a:pt x="17935288" y="5983516"/>
                </a:lnTo>
                <a:lnTo>
                  <a:pt x="0" y="598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63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13196"/>
            <a:ext cx="8716210" cy="186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19"/>
              </a:lnSpc>
            </a:pPr>
            <a:r>
              <a:rPr lang="en-US" sz="9799">
                <a:solidFill>
                  <a:srgbClr val="FFA500"/>
                </a:solidFill>
                <a:latin typeface="Alegreya Sans Bold"/>
              </a:rPr>
              <a:t>Dataset : S&amp;P500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78815"/>
            <a:ext cx="11899804" cy="97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Alegreya Sans Bold"/>
              </a:rPr>
              <a:t>Glimpse of the data :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232" y="476298"/>
            <a:ext cx="16483007" cy="9273345"/>
          </a:xfrm>
          <a:custGeom>
            <a:avLst/>
            <a:gdLst/>
            <a:ahLst/>
            <a:cxnLst/>
            <a:rect r="r" b="b" t="t" l="l"/>
            <a:pathLst>
              <a:path h="9273345" w="16483007">
                <a:moveTo>
                  <a:pt x="0" y="0"/>
                </a:moveTo>
                <a:lnTo>
                  <a:pt x="16483006" y="0"/>
                </a:lnTo>
                <a:lnTo>
                  <a:pt x="16483006" y="9273345"/>
                </a:lnTo>
                <a:lnTo>
                  <a:pt x="0" y="92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438" y="429539"/>
            <a:ext cx="16529124" cy="9427922"/>
          </a:xfrm>
          <a:custGeom>
            <a:avLst/>
            <a:gdLst/>
            <a:ahLst/>
            <a:cxnLst/>
            <a:rect r="r" b="b" t="t" l="l"/>
            <a:pathLst>
              <a:path h="9427922" w="16529124">
                <a:moveTo>
                  <a:pt x="0" y="0"/>
                </a:moveTo>
                <a:lnTo>
                  <a:pt x="16529124" y="0"/>
                </a:lnTo>
                <a:lnTo>
                  <a:pt x="16529124" y="9427922"/>
                </a:lnTo>
                <a:lnTo>
                  <a:pt x="0" y="942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385" y="566963"/>
            <a:ext cx="16269230" cy="9153074"/>
          </a:xfrm>
          <a:custGeom>
            <a:avLst/>
            <a:gdLst/>
            <a:ahLst/>
            <a:cxnLst/>
            <a:rect r="r" b="b" t="t" l="l"/>
            <a:pathLst>
              <a:path h="9153074" w="16269230">
                <a:moveTo>
                  <a:pt x="0" y="0"/>
                </a:moveTo>
                <a:lnTo>
                  <a:pt x="16269230" y="0"/>
                </a:lnTo>
                <a:lnTo>
                  <a:pt x="16269230" y="9153074"/>
                </a:lnTo>
                <a:lnTo>
                  <a:pt x="0" y="915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7715250"/>
            <a:chOff x="0" y="0"/>
            <a:chExt cx="2408296" cy="20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032000"/>
            </a:xfrm>
            <a:custGeom>
              <a:avLst/>
              <a:gdLst/>
              <a:ahLst/>
              <a:cxnLst/>
              <a:rect r="r" b="b" t="t" l="l"/>
              <a:pathLst>
                <a:path h="20320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032000"/>
                  </a:lnTo>
                  <a:lnTo>
                    <a:pt x="0" y="2032000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07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00500" y="5143500"/>
            <a:ext cx="5143500" cy="51435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557024"/>
            <a:ext cx="6572250" cy="4729976"/>
            <a:chOff x="0" y="0"/>
            <a:chExt cx="1730963" cy="1245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963" cy="1245755"/>
            </a:xfrm>
            <a:custGeom>
              <a:avLst/>
              <a:gdLst/>
              <a:ahLst/>
              <a:cxnLst/>
              <a:rect r="r" b="b" t="t" l="l"/>
              <a:pathLst>
                <a:path h="1245755" w="1730963">
                  <a:moveTo>
                    <a:pt x="0" y="0"/>
                  </a:moveTo>
                  <a:lnTo>
                    <a:pt x="1730963" y="0"/>
                  </a:lnTo>
                  <a:lnTo>
                    <a:pt x="1730963" y="1245755"/>
                  </a:lnTo>
                  <a:lnTo>
                    <a:pt x="0" y="124575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963" cy="128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918775" y="1028700"/>
            <a:ext cx="11079081" cy="7755357"/>
            <a:chOff x="0" y="0"/>
            <a:chExt cx="6350000" cy="4445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273708" y="925830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46506" y="4577917"/>
            <a:ext cx="8512751" cy="737062"/>
          </a:xfrm>
          <a:custGeom>
            <a:avLst/>
            <a:gdLst/>
            <a:ahLst/>
            <a:cxnLst/>
            <a:rect r="r" b="b" t="t" l="l"/>
            <a:pathLst>
              <a:path h="737062" w="8512751">
                <a:moveTo>
                  <a:pt x="0" y="0"/>
                </a:moveTo>
                <a:lnTo>
                  <a:pt x="8512752" y="0"/>
                </a:lnTo>
                <a:lnTo>
                  <a:pt x="8512752" y="737062"/>
                </a:lnTo>
                <a:lnTo>
                  <a:pt x="0" y="73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6" t="0" r="-4861" b="-939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46506" y="1956516"/>
            <a:ext cx="8504450" cy="1130421"/>
          </a:xfrm>
          <a:custGeom>
            <a:avLst/>
            <a:gdLst/>
            <a:ahLst/>
            <a:cxnLst/>
            <a:rect r="r" b="b" t="t" l="l"/>
            <a:pathLst>
              <a:path h="1130421" w="8504450">
                <a:moveTo>
                  <a:pt x="0" y="0"/>
                </a:moveTo>
                <a:lnTo>
                  <a:pt x="8504450" y="0"/>
                </a:lnTo>
                <a:lnTo>
                  <a:pt x="8504450" y="1130421"/>
                </a:lnTo>
                <a:lnTo>
                  <a:pt x="0" y="1130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46506" y="6378561"/>
            <a:ext cx="8165457" cy="1125054"/>
          </a:xfrm>
          <a:custGeom>
            <a:avLst/>
            <a:gdLst/>
            <a:ahLst/>
            <a:cxnLst/>
            <a:rect r="r" b="b" t="t" l="l"/>
            <a:pathLst>
              <a:path h="1125054" w="8165457">
                <a:moveTo>
                  <a:pt x="0" y="0"/>
                </a:moveTo>
                <a:lnTo>
                  <a:pt x="8165457" y="0"/>
                </a:lnTo>
                <a:lnTo>
                  <a:pt x="8165457" y="1125055"/>
                </a:lnTo>
                <a:lnTo>
                  <a:pt x="0" y="1125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46506" y="8574792"/>
            <a:ext cx="7712979" cy="1221988"/>
          </a:xfrm>
          <a:custGeom>
            <a:avLst/>
            <a:gdLst/>
            <a:ahLst/>
            <a:cxnLst/>
            <a:rect r="r" b="b" t="t" l="l"/>
            <a:pathLst>
              <a:path h="1221988" w="7712979">
                <a:moveTo>
                  <a:pt x="0" y="0"/>
                </a:moveTo>
                <a:lnTo>
                  <a:pt x="7712980" y="0"/>
                </a:lnTo>
                <a:lnTo>
                  <a:pt x="7712980" y="1221988"/>
                </a:lnTo>
                <a:lnTo>
                  <a:pt x="0" y="122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85803" y="2292"/>
            <a:ext cx="8599342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Regression Models 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5803" y="1371487"/>
            <a:ext cx="7319779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Linear Regression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385803" y="3429837"/>
            <a:ext cx="8225822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414248"/>
                </a:solidFill>
                <a:latin typeface="Alegreya Sans Bold"/>
              </a:rPr>
              <a:t>Evaluation and Optimization for Regression Model (Example: Linear Regression)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85803" y="5725781"/>
            <a:ext cx="7319779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248"/>
                </a:solidFill>
                <a:latin typeface="Alegreya Sans Bold"/>
              </a:rPr>
              <a:t>Random Forest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6506" y="7922012"/>
            <a:ext cx="185249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414248"/>
                </a:solidFill>
                <a:latin typeface="Alegreya Sans Bold"/>
              </a:rPr>
              <a:t>XGBoost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409" y="575086"/>
            <a:ext cx="16175182" cy="9136827"/>
          </a:xfrm>
          <a:custGeom>
            <a:avLst/>
            <a:gdLst/>
            <a:ahLst/>
            <a:cxnLst/>
            <a:rect r="r" b="b" t="t" l="l"/>
            <a:pathLst>
              <a:path h="9136827" w="16175182">
                <a:moveTo>
                  <a:pt x="0" y="0"/>
                </a:moveTo>
                <a:lnTo>
                  <a:pt x="16175182" y="0"/>
                </a:lnTo>
                <a:lnTo>
                  <a:pt x="16175182" y="9136828"/>
                </a:lnTo>
                <a:lnTo>
                  <a:pt x="0" y="913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DAFv0NxXF9Q</dc:identifier>
  <dcterms:modified xsi:type="dcterms:W3CDTF">2011-08-01T06:04:30Z</dcterms:modified>
  <cp:revision>1</cp:revision>
  <dc:title>Purple &amp;  white business profile presentation</dc:title>
</cp:coreProperties>
</file>